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1"/>
  </p:notesMasterIdLst>
  <p:sldIdLst>
    <p:sldId id="269" r:id="rId2"/>
    <p:sldId id="270" r:id="rId3"/>
    <p:sldId id="257" r:id="rId4"/>
    <p:sldId id="258" r:id="rId5"/>
    <p:sldId id="259" r:id="rId6"/>
    <p:sldId id="297" r:id="rId7"/>
    <p:sldId id="296" r:id="rId8"/>
    <p:sldId id="307" r:id="rId9"/>
    <p:sldId id="298" r:id="rId10"/>
    <p:sldId id="262" r:id="rId11"/>
    <p:sldId id="263" r:id="rId12"/>
    <p:sldId id="264" r:id="rId13"/>
    <p:sldId id="266" r:id="rId14"/>
    <p:sldId id="362" r:id="rId15"/>
    <p:sldId id="267" r:id="rId16"/>
    <p:sldId id="360" r:id="rId17"/>
    <p:sldId id="299" r:id="rId18"/>
    <p:sldId id="300" r:id="rId19"/>
    <p:sldId id="271" r:id="rId20"/>
    <p:sldId id="272" r:id="rId21"/>
    <p:sldId id="291" r:id="rId22"/>
    <p:sldId id="273" r:id="rId23"/>
    <p:sldId id="274" r:id="rId24"/>
    <p:sldId id="275" r:id="rId25"/>
    <p:sldId id="292" r:id="rId26"/>
    <p:sldId id="293" r:id="rId27"/>
    <p:sldId id="277" r:id="rId28"/>
    <p:sldId id="302" r:id="rId29"/>
    <p:sldId id="278" r:id="rId30"/>
    <p:sldId id="280" r:id="rId31"/>
    <p:sldId id="281" r:id="rId32"/>
    <p:sldId id="285" r:id="rId33"/>
    <p:sldId id="286" r:id="rId34"/>
    <p:sldId id="294" r:id="rId35"/>
    <p:sldId id="288" r:id="rId36"/>
    <p:sldId id="289" r:id="rId37"/>
    <p:sldId id="305" r:id="rId38"/>
    <p:sldId id="306" r:id="rId39"/>
    <p:sldId id="36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4"/>
    <a:srgbClr val="D0D4D9"/>
    <a:srgbClr val="E0E3E8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005" autoAdjust="0"/>
  </p:normalViewPr>
  <p:slideViewPr>
    <p:cSldViewPr snapToGrid="0" snapToObjects="1">
      <p:cViewPr>
        <p:scale>
          <a:sx n="100" d="100"/>
          <a:sy n="100" d="100"/>
        </p:scale>
        <p:origin x="154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69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29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C7E1-D536-448C-8833-B47508AE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8209-0FE2-46F4-9136-B338D11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4A5C-3BD6-4059-851F-975F563C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F49DA-287B-4EB3-BB14-91C907C5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8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30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5477-38D6-42FB-B8E0-0FC29E0C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Matching the Dot (.)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B0E76-D6C6-492C-AE9E-86FE9097A0E3}"/>
              </a:ext>
            </a:extLst>
          </p:cNvPr>
          <p:cNvSpPr txBox="1"/>
          <p:nvPr/>
        </p:nvSpPr>
        <p:spPr>
          <a:xfrm>
            <a:off x="717283" y="1737993"/>
            <a:ext cx="11043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If you want to list all hidden filenames in your directory having at least three characters after the dot, then the dot must be matched explicitly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ls .??s*</a:t>
            </a:r>
            <a:r>
              <a:rPr lang="en-US" sz="2400" dirty="0">
                <a:latin typeface="Century Gothic" panose="020B0502020202020204" pitchFamily="34" charset="0"/>
              </a:rPr>
              <a:t>’ matches any dot file where the third character is a s and everything after 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D2CDF-BB7C-4D61-9B94-7E48779D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82" y="3646317"/>
            <a:ext cx="5961905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6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B3C2-4BB3-4C15-9918-5023F0E3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053" cy="721397"/>
          </a:xfrm>
        </p:spPr>
        <p:txBody>
          <a:bodyPr>
            <a:no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Escaping ‘\’ Special Chars and Quoting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E68C-FAA6-4528-B9C4-88CEE6965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97" y="1476375"/>
            <a:ext cx="11058053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‘\’ has the result of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 evaluating special characters</a:t>
            </a:r>
          </a:p>
          <a:p>
            <a:r>
              <a:rPr lang="en-US" dirty="0">
                <a:latin typeface="Century Gothic" panose="020B0502020202020204" pitchFamily="34" charset="0"/>
              </a:rPr>
              <a:t>Very important in programming languages such as C, C++, Python, and Java</a:t>
            </a:r>
          </a:p>
          <a:p>
            <a:r>
              <a:rPr lang="en-US" dirty="0">
                <a:latin typeface="Century Gothic" panose="020B0502020202020204" pitchFamily="34" charset="0"/>
              </a:rPr>
              <a:t>Very important within the shell (which is a programming language)</a:t>
            </a:r>
          </a:p>
          <a:p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When the ‘\’ precedes a metacharacter, its special meaning is turned off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‘\*’ means the * is just an asterisk and should be treated as such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8CE5A5-70B8-40C8-83C5-1DF59654ADE5}"/>
              </a:ext>
            </a:extLst>
          </p:cNvPr>
          <p:cNvGrpSpPr/>
          <p:nvPr/>
        </p:nvGrpSpPr>
        <p:grpSpPr>
          <a:xfrm>
            <a:off x="2572151" y="4229100"/>
            <a:ext cx="6419048" cy="2025650"/>
            <a:chOff x="2724551" y="4467225"/>
            <a:chExt cx="6419048" cy="20256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D5FFBB-9665-495B-8A3F-D9815CF02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405" b="7251"/>
            <a:stretch/>
          </p:blipFill>
          <p:spPr>
            <a:xfrm>
              <a:off x="2724551" y="4467225"/>
              <a:ext cx="6419048" cy="2025650"/>
            </a:xfrm>
            <a:prstGeom prst="rect">
              <a:avLst/>
            </a:prstGeom>
          </p:spPr>
        </p:pic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4B4F72B8-10AC-4D4A-91C5-6991EBB1856F}"/>
                </a:ext>
              </a:extLst>
            </p:cNvPr>
            <p:cNvSpPr/>
            <p:nvPr/>
          </p:nvSpPr>
          <p:spPr>
            <a:xfrm>
              <a:off x="5534025" y="4829175"/>
              <a:ext cx="752475" cy="247650"/>
            </a:xfrm>
            <a:prstGeom prst="leftArrow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82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B817B-AE86-44EF-9E8D-2AA209C3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47" y="3010066"/>
            <a:ext cx="8570197" cy="34828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2B406-CB90-4B0F-A16C-774516FE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Quoting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8262C-6BB1-4E8B-A9B0-7A41DD90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There are single quotes ‘ ‘ and double quotes “ “ and each has different results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Consider the echo commands below – with a single quote, the dollar sign is simply treated as a dollar sign without any special meaning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With double quotes, the shell considers $salary to be an undefined variable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F6B1C0-934A-4556-8F50-3FD073D55E97}"/>
              </a:ext>
            </a:extLst>
          </p:cNvPr>
          <p:cNvSpPr/>
          <p:nvPr/>
        </p:nvSpPr>
        <p:spPr>
          <a:xfrm rot="10800000">
            <a:off x="8035365" y="3935849"/>
            <a:ext cx="826793" cy="38875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3AEBD3-DC0D-4D88-A613-6B0C14741A97}"/>
              </a:ext>
            </a:extLst>
          </p:cNvPr>
          <p:cNvSpPr/>
          <p:nvPr/>
        </p:nvSpPr>
        <p:spPr>
          <a:xfrm rot="10800000">
            <a:off x="8035365" y="4379586"/>
            <a:ext cx="826793" cy="38875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015E5E-C547-444B-BAE2-0DA2C9B58DFD}"/>
              </a:ext>
            </a:extLst>
          </p:cNvPr>
          <p:cNvSpPr/>
          <p:nvPr/>
        </p:nvSpPr>
        <p:spPr>
          <a:xfrm rot="10800000">
            <a:off x="8035365" y="5303213"/>
            <a:ext cx="826793" cy="38875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7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4C526-9D13-4405-95CA-99398D73C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41" r="9197" b="15510"/>
          <a:stretch/>
        </p:blipFill>
        <p:spPr>
          <a:xfrm>
            <a:off x="2372270" y="2386231"/>
            <a:ext cx="7486105" cy="2166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166D5-BB78-4DDF-B579-DCA837A0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</a:t>
            </a:r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sz="4400" b="1" dirty="0" err="1">
                <a:latin typeface="Bahnschrift Condensed" panose="020B0502040204020203" pitchFamily="34" charset="0"/>
              </a:rPr>
              <a:t>wc</a:t>
            </a:r>
            <a:r>
              <a:rPr lang="en-US" dirty="0">
                <a:latin typeface="Century Gothic" panose="020B0502020202020204" pitchFamily="34" charset="0"/>
              </a:rPr>
              <a:t>’ </a:t>
            </a:r>
            <a:r>
              <a:rPr lang="en-US" sz="3600" dirty="0">
                <a:latin typeface="Century Gothic" panose="020B0502020202020204" pitchFamily="34" charset="0"/>
              </a:rPr>
              <a:t>Command (Word Count)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487BD-E4E4-42F9-A665-5298DF83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However, if you were to redirect the output of the file into ‘</a:t>
            </a:r>
            <a:r>
              <a:rPr lang="en-US" b="1" dirty="0" err="1">
                <a:latin typeface="Century Gothic" panose="020B0502020202020204" pitchFamily="34" charset="0"/>
              </a:rPr>
              <a:t>wc</a:t>
            </a:r>
            <a:r>
              <a:rPr lang="en-US" dirty="0">
                <a:latin typeface="Century Gothic" panose="020B0502020202020204" pitchFamily="34" charset="0"/>
              </a:rPr>
              <a:t>’ then: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4A97DDCC-D8E9-49DE-A7F6-C24B306FCDB3}"/>
              </a:ext>
            </a:extLst>
          </p:cNvPr>
          <p:cNvSpPr/>
          <p:nvPr/>
        </p:nvSpPr>
        <p:spPr>
          <a:xfrm>
            <a:off x="6842944" y="3880291"/>
            <a:ext cx="574158" cy="104199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A437E-5BB6-4261-BBCE-9D4D8C335079}"/>
              </a:ext>
            </a:extLst>
          </p:cNvPr>
          <p:cNvSpPr/>
          <p:nvPr/>
        </p:nvSpPr>
        <p:spPr>
          <a:xfrm>
            <a:off x="2861566" y="2016899"/>
            <a:ext cx="7462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filename in the first is included because ‘</a:t>
            </a:r>
            <a:r>
              <a:rPr lang="en-US" b="1" dirty="0" err="1">
                <a:latin typeface="Century Gothic" panose="020B0502020202020204" pitchFamily="34" charset="0"/>
              </a:rPr>
              <a:t>wc</a:t>
            </a:r>
            <a:r>
              <a:rPr lang="en-US" dirty="0">
                <a:latin typeface="Century Gothic" panose="020B0502020202020204" pitchFamily="34" charset="0"/>
              </a:rPr>
              <a:t>’ opened the file.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044C1-9F00-4882-8A49-CD9C5E3CD922}"/>
              </a:ext>
            </a:extLst>
          </p:cNvPr>
          <p:cNvSpPr/>
          <p:nvPr/>
        </p:nvSpPr>
        <p:spPr>
          <a:xfrm>
            <a:off x="2184096" y="5014111"/>
            <a:ext cx="7950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filename in the second is not included because the file was redirected so the shell opened the file and passed contents to the program (similar to a pipe but in the inverse.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3E52618-7959-4275-8BD3-8D0F9F5F11EA}"/>
              </a:ext>
            </a:extLst>
          </p:cNvPr>
          <p:cNvSpPr/>
          <p:nvPr/>
        </p:nvSpPr>
        <p:spPr>
          <a:xfrm rot="2632043">
            <a:off x="2444896" y="4382430"/>
            <a:ext cx="1324232" cy="4836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Lines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01C5C73F-B4A9-4B06-89F7-709F1A41CB65}"/>
              </a:ext>
            </a:extLst>
          </p:cNvPr>
          <p:cNvSpPr/>
          <p:nvPr/>
        </p:nvSpPr>
        <p:spPr>
          <a:xfrm rot="2632043">
            <a:off x="2889065" y="4354988"/>
            <a:ext cx="1324232" cy="4836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Words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6A10E057-433F-4255-B586-7036024857B8}"/>
              </a:ext>
            </a:extLst>
          </p:cNvPr>
          <p:cNvSpPr/>
          <p:nvPr/>
        </p:nvSpPr>
        <p:spPr>
          <a:xfrm rot="2632043">
            <a:off x="3346827" y="4311120"/>
            <a:ext cx="1324232" cy="48365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3310083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4D9D-751C-46AC-ADB1-1446A98C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sz="4800" b="1" dirty="0" err="1">
                <a:latin typeface="Bahnschrift Condensed" panose="020B0502040204020203" pitchFamily="34" charset="0"/>
              </a:rPr>
              <a:t>wc</a:t>
            </a:r>
            <a:r>
              <a:rPr lang="en-US" dirty="0">
                <a:latin typeface="Century Gothic" panose="020B0502020202020204" pitchFamily="34" charset="0"/>
              </a:rPr>
              <a:t>’ </a:t>
            </a:r>
            <a:r>
              <a:rPr lang="en-US" sz="3200" dirty="0">
                <a:latin typeface="Century Gothic" panose="020B0502020202020204" pitchFamily="34" charset="0"/>
              </a:rPr>
              <a:t>Command (options)</a:t>
            </a:r>
            <a:endParaRPr lang="en-US" sz="4000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7E359-5C9E-4720-9C0F-8A749C7A7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latin typeface="Bahnschrift" panose="020B0502040204020203" pitchFamily="34" charset="0"/>
              </a:rPr>
              <a:t>-l </a:t>
            </a:r>
            <a:r>
              <a:rPr lang="en-US" dirty="0">
                <a:latin typeface="Century Gothic" panose="020B0502020202020204" pitchFamily="34" charset="0"/>
              </a:rPr>
              <a:t>= count lines</a:t>
            </a:r>
          </a:p>
          <a:p>
            <a:r>
              <a:rPr lang="en-US" sz="2800" b="1" dirty="0">
                <a:latin typeface="Bahnschrift" panose="020B0502040204020203" pitchFamily="34" charset="0"/>
              </a:rPr>
              <a:t>-w </a:t>
            </a:r>
            <a:r>
              <a:rPr lang="en-US" dirty="0">
                <a:latin typeface="Century Gothic" panose="020B0502020202020204" pitchFamily="34" charset="0"/>
              </a:rPr>
              <a:t>= count words</a:t>
            </a:r>
          </a:p>
          <a:p>
            <a:r>
              <a:rPr lang="en-US" sz="2800" b="1" dirty="0">
                <a:latin typeface="Bahnschrift" panose="020B0502040204020203" pitchFamily="34" charset="0"/>
              </a:rPr>
              <a:t>-c</a:t>
            </a:r>
            <a:r>
              <a:rPr lang="en-US" dirty="0">
                <a:latin typeface="Century Gothic" panose="020B0502020202020204" pitchFamily="34" charset="0"/>
              </a:rPr>
              <a:t> = count characters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5E225-5E9A-4DE0-922B-12F29DA8A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3160"/>
            <a:ext cx="10249543" cy="24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5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DBDA-DD99-4265-9319-46CDB390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More 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703C1-F35B-45C4-9BFD-1C21AFE8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62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You’ve seen where ‘</a:t>
            </a:r>
            <a:r>
              <a:rPr lang="en-US" dirty="0" err="1">
                <a:latin typeface="Century Gothic" panose="020B0502020202020204" pitchFamily="34" charset="0"/>
              </a:rPr>
              <a:t>wc</a:t>
            </a:r>
            <a:r>
              <a:rPr lang="en-US" dirty="0">
                <a:latin typeface="Century Gothic" panose="020B0502020202020204" pitchFamily="34" charset="0"/>
              </a:rPr>
              <a:t>’ opened a file itself as an argument and another where it was passed the contents of a file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dirty="0" err="1">
                <a:latin typeface="Century Gothic" panose="020B0502020202020204" pitchFamily="34" charset="0"/>
              </a:rPr>
              <a:t>wc</a:t>
            </a:r>
            <a:r>
              <a:rPr lang="en-US" dirty="0">
                <a:latin typeface="Century Gothic" panose="020B0502020202020204" pitchFamily="34" charset="0"/>
              </a:rPr>
              <a:t>’ is unaware of where the data stream came from; it is not even aware that the shell had to open the file ‘</a:t>
            </a:r>
            <a:r>
              <a:rPr lang="en-US" dirty="0" err="1">
                <a:latin typeface="Century Gothic" panose="020B0502020202020204" pitchFamily="34" charset="0"/>
              </a:rPr>
              <a:t>hardFile</a:t>
            </a:r>
            <a:r>
              <a:rPr lang="en-US" dirty="0">
                <a:latin typeface="Century Gothic" panose="020B0502020202020204" pitchFamily="34" charset="0"/>
              </a:rPr>
              <a:t>’ on its behalf</a:t>
            </a:r>
          </a:p>
          <a:p>
            <a:r>
              <a:rPr lang="en-US" dirty="0">
                <a:latin typeface="Century Gothic" panose="020B0502020202020204" pitchFamily="34" charset="0"/>
              </a:rPr>
              <a:t>There are cases where it is best to redirect and other cases where using the file as an argument is best</a:t>
            </a:r>
          </a:p>
          <a:p>
            <a:r>
              <a:rPr lang="en-US" dirty="0">
                <a:latin typeface="Century Gothic" panose="020B0502020202020204" pitchFamily="34" charset="0"/>
              </a:rPr>
              <a:t>All files that display output on the monitor actually write to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the standard output </a:t>
            </a:r>
            <a:r>
              <a:rPr lang="en-US" dirty="0">
                <a:latin typeface="Century Gothic" panose="020B0502020202020204" pitchFamily="34" charset="0"/>
              </a:rPr>
              <a:t>file as a stream of characters, and not directly to the monitor</a:t>
            </a:r>
          </a:p>
        </p:txBody>
      </p:sp>
    </p:spTree>
    <p:extLst>
      <p:ext uri="{BB962C8B-B14F-4D97-AF65-F5344CB8AC3E}">
        <p14:creationId xmlns:p14="http://schemas.microsoft.com/office/powerpoint/2010/main" val="273176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D9CD-5F86-4AB3-9A64-6463CE036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06" y="-41120"/>
            <a:ext cx="10515600" cy="721397"/>
          </a:xfrm>
        </p:spPr>
        <p:txBody>
          <a:bodyPr/>
          <a:lstStyle/>
          <a:p>
            <a:r>
              <a:rPr lang="en-US" i="1" dirty="0"/>
              <a:t>The Three Destinations of Standard Output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FA640-200B-42F0-8ADF-1D3F58823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" b="3320"/>
          <a:stretch/>
        </p:blipFill>
        <p:spPr>
          <a:xfrm>
            <a:off x="2108672" y="3821653"/>
            <a:ext cx="8244114" cy="267150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9D9371-77DE-48FC-95EB-E9A23DEA1CA1}"/>
              </a:ext>
            </a:extLst>
          </p:cNvPr>
          <p:cNvGrpSpPr/>
          <p:nvPr/>
        </p:nvGrpSpPr>
        <p:grpSpPr>
          <a:xfrm>
            <a:off x="2670628" y="486103"/>
            <a:ext cx="6850743" cy="3309118"/>
            <a:chOff x="2452914" y="3229303"/>
            <a:chExt cx="6850743" cy="3309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01B9F4-2F10-44E4-A693-A8EC8AA55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888" r="10020" b="8861"/>
            <a:stretch/>
          </p:blipFill>
          <p:spPr>
            <a:xfrm>
              <a:off x="2452914" y="3255735"/>
              <a:ext cx="6850743" cy="3282686"/>
            </a:xfrm>
            <a:prstGeom prst="rect">
              <a:avLst/>
            </a:prstGeom>
          </p:spPr>
        </p:pic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D91FD809-3196-41B6-80F0-607FDB38C372}"/>
                </a:ext>
              </a:extLst>
            </p:cNvPr>
            <p:cNvSpPr/>
            <p:nvPr/>
          </p:nvSpPr>
          <p:spPr>
            <a:xfrm>
              <a:off x="5694166" y="3229303"/>
              <a:ext cx="3517681" cy="399393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To File</a:t>
              </a:r>
            </a:p>
          </p:txBody>
        </p: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8014A06F-BE58-40AF-AEA4-E386C18E178A}"/>
                </a:ext>
              </a:extLst>
            </p:cNvPr>
            <p:cNvSpPr/>
            <p:nvPr/>
          </p:nvSpPr>
          <p:spPr>
            <a:xfrm>
              <a:off x="5694165" y="4587969"/>
              <a:ext cx="3517681" cy="399393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To Screen</a:t>
              </a:r>
            </a:p>
          </p:txBody>
        </p:sp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1BC5F9E4-E4F0-42F3-9C5D-AAD303622D06}"/>
                </a:ext>
              </a:extLst>
            </p:cNvPr>
            <p:cNvSpPr/>
            <p:nvPr/>
          </p:nvSpPr>
          <p:spPr>
            <a:xfrm>
              <a:off x="5870450" y="6018965"/>
              <a:ext cx="3341397" cy="399393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To Pipe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01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CA72-38F7-49CB-BD11-63129D4D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Standard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F1FDA-EDE5-4431-8DCE-5D0F87714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Standard files are represented by a number, called a file descriptor</a:t>
            </a:r>
          </a:p>
          <a:p>
            <a:r>
              <a:rPr lang="en-US" dirty="0">
                <a:latin typeface="Century Gothic" panose="020B0502020202020204" pitchFamily="34" charset="0"/>
              </a:rPr>
              <a:t>A file is opened by referring to its pathname, but subsequent read and write operations identify the  file by the file descriptor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0 – standard input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1 – standard output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2 – standard error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 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‘&gt;’ and ‘&gt;1’ mean the same thing to the shell and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‘0&lt;‘ and ‘&lt;‘ are also the same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1F90B-3184-4B9E-BE46-238D25F6C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82" y="4653649"/>
            <a:ext cx="5157549" cy="183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42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2A64-B84A-4E42-B8FD-AA5496CC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Using Standard In and 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976D0A-7D48-4B48-9D57-8553DB7F0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UNIX commands can be grouped into four categories.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39D38-6DAD-4ECA-96C9-CAB94A96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49" y="2343285"/>
            <a:ext cx="9980952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1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AECD-5F7D-4C48-AD65-764F5A1F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Command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8368-7272-4373-B4C4-834E1A751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Sometimes it is necessary to manipulate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a group of commands </a:t>
            </a:r>
            <a:r>
              <a:rPr lang="en-US" dirty="0">
                <a:latin typeface="Century Gothic" panose="020B0502020202020204" pitchFamily="34" charset="0"/>
              </a:rPr>
              <a:t>collectively such as redirect them or run them in the background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( ) and { } handle command groups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( ) does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NOT</a:t>
            </a:r>
            <a:r>
              <a:rPr lang="en-US" dirty="0">
                <a:latin typeface="Century Gothic" panose="020B0502020202020204" pitchFamily="34" charset="0"/>
              </a:rPr>
              <a:t> operate on the current shell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{ }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DOES</a:t>
            </a:r>
            <a:r>
              <a:rPr lang="en-US" dirty="0">
                <a:latin typeface="Century Gothic" panose="020B0502020202020204" pitchFamily="34" charset="0"/>
              </a:rPr>
              <a:t> operate on the current shell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You can check this by running echo $SHLVL inside () and {}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Example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E61AA-D244-4892-8D4E-0C5B5477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62" y="4553031"/>
            <a:ext cx="6300989" cy="14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5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4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3195666" y="1020981"/>
            <a:ext cx="532549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Shell as Command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Shell Offerings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Pattern Matching—The Wild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Escaping and Quoting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Redirection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Collective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/dev/null and /dev/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tty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Two Special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tee: Creating a 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Command Substitution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Shell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Shell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Shell’s Treatment of the Command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More Wild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xargs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Building a Dynamic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6367F8-ECCC-40EC-91F0-B873D03D9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23"/>
          <a:stretch/>
        </p:blipFill>
        <p:spPr>
          <a:xfrm>
            <a:off x="369362" y="981075"/>
            <a:ext cx="11453276" cy="554053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93C960A3-9996-442A-BC9B-3659A8817B48}"/>
              </a:ext>
            </a:extLst>
          </p:cNvPr>
          <p:cNvSpPr/>
          <p:nvPr/>
        </p:nvSpPr>
        <p:spPr>
          <a:xfrm>
            <a:off x="4368452" y="3175997"/>
            <a:ext cx="382772" cy="8963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55564E0-B432-4B4E-898F-06D6D953E204}"/>
              </a:ext>
            </a:extLst>
          </p:cNvPr>
          <p:cNvSpPr/>
          <p:nvPr/>
        </p:nvSpPr>
        <p:spPr>
          <a:xfrm rot="5400000">
            <a:off x="1472854" y="1513903"/>
            <a:ext cx="382772" cy="8963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74CDC5-A8BC-4E0D-A450-3CDD49A00E6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1397"/>
          </a:xfrm>
        </p:spPr>
        <p:txBody>
          <a:bodyPr/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entury Gothic" panose="020B0502020202020204" pitchFamily="34" charset="0"/>
              </a:rPr>
              <a:t>Command Grouping (Example)</a:t>
            </a:r>
          </a:p>
        </p:txBody>
      </p:sp>
    </p:spTree>
    <p:extLst>
      <p:ext uri="{BB962C8B-B14F-4D97-AF65-F5344CB8AC3E}">
        <p14:creationId xmlns:p14="http://schemas.microsoft.com/office/powerpoint/2010/main" val="1064755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A7549-4A76-42A1-AAFB-DDE02EE8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83" y="1542995"/>
            <a:ext cx="8161905" cy="5019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E54F42-2292-43F6-947E-476E4B3F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70"/>
            <a:ext cx="10515600" cy="721397"/>
          </a:xfrm>
        </p:spPr>
        <p:txBody>
          <a:bodyPr/>
          <a:lstStyle/>
          <a:p>
            <a:r>
              <a:rPr lang="en-US" dirty="0"/>
              <a:t>Command Grouping Example {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FF158-EA25-49EC-8C9D-7F1F84BBA1E2}"/>
              </a:ext>
            </a:extLst>
          </p:cNvPr>
          <p:cNvSpPr txBox="1"/>
          <p:nvPr/>
        </p:nvSpPr>
        <p:spPr>
          <a:xfrm>
            <a:off x="3419173" y="603395"/>
            <a:ext cx="568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{ }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DOES</a:t>
            </a:r>
            <a:r>
              <a:rPr lang="en-US" dirty="0">
                <a:latin typeface="Century Gothic" panose="020B0502020202020204" pitchFamily="34" charset="0"/>
              </a:rPr>
              <a:t> operate on the current shell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14D4B94-609A-4F3A-98C1-F51014F23734}"/>
              </a:ext>
            </a:extLst>
          </p:cNvPr>
          <p:cNvSpPr/>
          <p:nvPr/>
        </p:nvSpPr>
        <p:spPr>
          <a:xfrm>
            <a:off x="4425924" y="4204362"/>
            <a:ext cx="1984401" cy="41467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salary defined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2B2BE29-D465-4FB6-B4B5-F9AFE0D3B0E0}"/>
              </a:ext>
            </a:extLst>
          </p:cNvPr>
          <p:cNvSpPr/>
          <p:nvPr/>
        </p:nvSpPr>
        <p:spPr>
          <a:xfrm>
            <a:off x="4425923" y="5395101"/>
            <a:ext cx="1984401" cy="41467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money defined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60609776-641A-43A8-A871-C5A5045936B5}"/>
              </a:ext>
            </a:extLst>
          </p:cNvPr>
          <p:cNvSpPr/>
          <p:nvPr/>
        </p:nvSpPr>
        <p:spPr>
          <a:xfrm>
            <a:off x="4425923" y="5956304"/>
            <a:ext cx="1984401" cy="357567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 accessible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1BF3A2-FDBF-47DD-908F-4DDDC954D1F6}"/>
              </a:ext>
            </a:extLst>
          </p:cNvPr>
          <p:cNvSpPr txBox="1"/>
          <p:nvPr/>
        </p:nvSpPr>
        <p:spPr>
          <a:xfrm>
            <a:off x="3419173" y="901695"/>
            <a:ext cx="620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( ) does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NOT</a:t>
            </a:r>
            <a:r>
              <a:rPr lang="en-US" dirty="0">
                <a:latin typeface="Century Gothic" panose="020B0502020202020204" pitchFamily="34" charset="0"/>
              </a:rPr>
              <a:t> operate on the current shell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E4436C32-F42B-42AA-ADC9-65EE375E0646}"/>
              </a:ext>
            </a:extLst>
          </p:cNvPr>
          <p:cNvSpPr/>
          <p:nvPr/>
        </p:nvSpPr>
        <p:spPr>
          <a:xfrm>
            <a:off x="4425923" y="4713298"/>
            <a:ext cx="1984401" cy="409835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accessible in {}</a:t>
            </a:r>
          </a:p>
        </p:txBody>
      </p:sp>
    </p:spTree>
    <p:extLst>
      <p:ext uri="{BB962C8B-B14F-4D97-AF65-F5344CB8AC3E}">
        <p14:creationId xmlns:p14="http://schemas.microsoft.com/office/powerpoint/2010/main" val="1639747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9BFC-66B2-4E19-8F08-883540AB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/dev/null</a:t>
            </a:r>
            <a:r>
              <a:rPr lang="en-US" dirty="0">
                <a:latin typeface="Century Gothic" panose="020B0502020202020204" pitchFamily="34" charset="0"/>
              </a:rPr>
              <a:t> and </a:t>
            </a:r>
            <a:r>
              <a:rPr lang="en-US" b="1" dirty="0">
                <a:latin typeface="Century Gothic" panose="020B0502020202020204" pitchFamily="34" charset="0"/>
              </a:rPr>
              <a:t>/dev/</a:t>
            </a:r>
            <a:r>
              <a:rPr lang="en-US" b="1" dirty="0" err="1">
                <a:latin typeface="Century Gothic" panose="020B0502020202020204" pitchFamily="34" charset="0"/>
              </a:rPr>
              <a:t>tty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87DA9-526A-44E0-843F-E9991D836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3114675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/dev/null</a:t>
            </a:r>
            <a:r>
              <a:rPr lang="en-US" sz="2000" dirty="0">
                <a:latin typeface="Century Gothic" panose="020B0502020202020204" pitchFamily="34" charset="0"/>
              </a:rPr>
              <a:t> is a special file called the null device in Unix systems. It is also known as the bit-bucket and the blackhole because it immediately discards anything written to it and returns an end-of-file EOF when read.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There are times when you may want to check whether a program runs successfully without seeing any output or saving to a file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This can be done with a special file that accepts any stream without growing in size - /dev/null</a:t>
            </a:r>
          </a:p>
          <a:p>
            <a:pPr lvl="1"/>
            <a:r>
              <a:rPr lang="en-US" sz="1600" dirty="0">
                <a:latin typeface="Century Gothic" panose="020B0502020202020204" pitchFamily="34" charset="0"/>
              </a:rPr>
              <a:t>The </a:t>
            </a:r>
            <a:r>
              <a:rPr lang="en-US" sz="1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size always remains 0. </a:t>
            </a:r>
            <a:r>
              <a:rPr lang="en-US" sz="1600" dirty="0">
                <a:latin typeface="Century Gothic" panose="020B0502020202020204" pitchFamily="34" charset="0"/>
              </a:rPr>
              <a:t>/dev/null </a:t>
            </a:r>
            <a:r>
              <a:rPr lang="en-US" sz="16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deletes all output written to it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FD995-AB29-4C36-9E19-CCD074EFB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3" b="18532"/>
          <a:stretch/>
        </p:blipFill>
        <p:spPr>
          <a:xfrm>
            <a:off x="1534045" y="3705223"/>
            <a:ext cx="8989304" cy="27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48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EE03-8817-4E17-AFE5-BD1316B3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/dev/null</a:t>
            </a:r>
            <a:r>
              <a:rPr lang="en-US" dirty="0">
                <a:latin typeface="Century Gothic" panose="020B0502020202020204" pitchFamily="34" charset="0"/>
              </a:rPr>
              <a:t> and </a:t>
            </a:r>
            <a:r>
              <a:rPr lang="en-US" b="1" dirty="0">
                <a:latin typeface="Century Gothic" panose="020B0502020202020204" pitchFamily="34" charset="0"/>
              </a:rPr>
              <a:t>/dev/</a:t>
            </a:r>
            <a:r>
              <a:rPr lang="en-US" b="1" dirty="0" err="1">
                <a:latin typeface="Century Gothic" panose="020B0502020202020204" pitchFamily="34" charset="0"/>
              </a:rPr>
              <a:t>tty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15EA-89F6-4FD9-8C81-E45A516F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/dev/</a:t>
            </a:r>
            <a:r>
              <a:rPr lang="en-US" b="1" dirty="0" err="1">
                <a:latin typeface="Century Gothic" panose="020B0502020202020204" pitchFamily="34" charset="0"/>
              </a:rPr>
              <a:t>tty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indicates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your terminal</a:t>
            </a:r>
          </a:p>
          <a:p>
            <a:r>
              <a:rPr lang="en-US" dirty="0">
                <a:latin typeface="Century Gothic" panose="020B0502020202020204" pitchFamily="34" charset="0"/>
              </a:rPr>
              <a:t>Commands generally don’t write to this file but you will be required to redirect some statements in shell scripts to this file</a:t>
            </a:r>
          </a:p>
          <a:p>
            <a:r>
              <a:rPr lang="en-US" dirty="0">
                <a:latin typeface="Century Gothic" panose="020B0502020202020204" pitchFamily="34" charset="0"/>
              </a:rPr>
              <a:t>In Unix/Linux environment to login to multiple </a:t>
            </a:r>
            <a:r>
              <a:rPr lang="en-US" dirty="0" err="1">
                <a:latin typeface="Century Gothic" panose="020B0502020202020204" pitchFamily="34" charset="0"/>
              </a:rPr>
              <a:t>tty</a:t>
            </a:r>
            <a:r>
              <a:rPr lang="en-US" dirty="0">
                <a:latin typeface="Century Gothic" panose="020B0502020202020204" pitchFamily="34" charset="0"/>
              </a:rPr>
              <a:t> shells you could use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CTRL+ALT+F3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CTRL+ALT+F4</a:t>
            </a:r>
            <a:r>
              <a:rPr lang="en-US" dirty="0">
                <a:latin typeface="Century Gothic" panose="020B0502020202020204" pitchFamily="34" charset="0"/>
              </a:rPr>
              <a:t>,….</a:t>
            </a:r>
          </a:p>
          <a:p>
            <a:r>
              <a:rPr lang="en-US" dirty="0">
                <a:latin typeface="Century Gothic" panose="020B0502020202020204" pitchFamily="34" charset="0"/>
              </a:rPr>
              <a:t>To exit and go back to GUI environment use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CTRL+ALT+F2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who &gt; /dev/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tty</a:t>
            </a:r>
            <a:r>
              <a:rPr lang="en-US" dirty="0">
                <a:latin typeface="Century Gothic" panose="020B0502020202020204" pitchFamily="34" charset="0"/>
              </a:rPr>
              <a:t>’  this will find who logged in to all other </a:t>
            </a:r>
            <a:r>
              <a:rPr lang="en-US" dirty="0" err="1">
                <a:latin typeface="Century Gothic" panose="020B0502020202020204" pitchFamily="34" charset="0"/>
              </a:rPr>
              <a:t>tty’s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0864C-80A5-4B13-8320-C3EEC72E2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83"/>
          <a:stretch/>
        </p:blipFill>
        <p:spPr>
          <a:xfrm>
            <a:off x="2695962" y="4305619"/>
            <a:ext cx="7257785" cy="218725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8AF775D3-0BBD-48AB-8104-6051F6E15AA1}"/>
              </a:ext>
            </a:extLst>
          </p:cNvPr>
          <p:cNvSpPr/>
          <p:nvPr/>
        </p:nvSpPr>
        <p:spPr>
          <a:xfrm>
            <a:off x="3806412" y="5136190"/>
            <a:ext cx="4232301" cy="41467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pts (pseudo terminal) is for GUI terminal</a:t>
            </a:r>
          </a:p>
        </p:txBody>
      </p:sp>
    </p:spTree>
    <p:extLst>
      <p:ext uri="{BB962C8B-B14F-4D97-AF65-F5344CB8AC3E}">
        <p14:creationId xmlns:p14="http://schemas.microsoft.com/office/powerpoint/2010/main" val="2755519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9D95-81FE-4D5B-A04E-2A78BDF0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0B791-9ECF-4945-AFFA-F404BFEE3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Provides the ability to combine commands into one powerful command</a:t>
            </a:r>
          </a:p>
          <a:p>
            <a:r>
              <a:rPr lang="en-US" dirty="0">
                <a:latin typeface="Century Gothic" panose="020B0502020202020204" pitchFamily="34" charset="0"/>
              </a:rPr>
              <a:t>Pipes are a form of redirection</a:t>
            </a:r>
          </a:p>
          <a:p>
            <a:r>
              <a:rPr lang="en-US" dirty="0">
                <a:latin typeface="Century Gothic" panose="020B0502020202020204" pitchFamily="34" charset="0"/>
              </a:rPr>
              <a:t>We used a pipe (|) earlier when we used ‘</a:t>
            </a:r>
            <a:r>
              <a:rPr lang="en-US" b="1" dirty="0">
                <a:solidFill>
                  <a:srgbClr val="0070C0"/>
                </a:solidFill>
                <a:highlight>
                  <a:srgbClr val="D0D4D9"/>
                </a:highlight>
                <a:latin typeface="Bahnschrift Condensed" panose="020B0502040204020203" pitchFamily="34" charset="0"/>
              </a:rPr>
              <a:t>who | </a:t>
            </a:r>
            <a:r>
              <a:rPr lang="en-US" b="1" dirty="0" err="1">
                <a:solidFill>
                  <a:srgbClr val="0070C0"/>
                </a:solidFill>
                <a:highlight>
                  <a:srgbClr val="D0D4D9"/>
                </a:highlight>
                <a:latin typeface="Bahnschrift Condensed" panose="020B0502040204020203" pitchFamily="34" charset="0"/>
              </a:rPr>
              <a:t>wc</a:t>
            </a:r>
            <a:r>
              <a:rPr lang="en-US" b="1" dirty="0">
                <a:solidFill>
                  <a:srgbClr val="0070C0"/>
                </a:solidFill>
                <a:highlight>
                  <a:srgbClr val="D0D4D9"/>
                </a:highlight>
                <a:latin typeface="Bahnschrift Condensed" panose="020B0502040204020203" pitchFamily="34" charset="0"/>
              </a:rPr>
              <a:t> –l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A pipe is simple – </a:t>
            </a:r>
            <a:r>
              <a:rPr lang="en-US" u="sng" dirty="0">
                <a:latin typeface="Century Gothic" panose="020B0502020202020204" pitchFamily="34" charset="0"/>
              </a:rPr>
              <a:t>take the output from one command and use it as the input to another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There is no real limit to how many pipes you use: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command_1 | command_2 |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command_n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846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48D079-20CE-47A5-984C-91D4E0990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117" y="1621138"/>
            <a:ext cx="10552443" cy="4732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26D17-E797-4AC1-806C-D1E0F81D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 Example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15EC4CE-E0BA-4EC9-B45A-6E8F14785D13}"/>
              </a:ext>
            </a:extLst>
          </p:cNvPr>
          <p:cNvSpPr/>
          <p:nvPr/>
        </p:nvSpPr>
        <p:spPr>
          <a:xfrm>
            <a:off x="6082649" y="1707251"/>
            <a:ext cx="1832626" cy="483781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Original list</a:t>
            </a:r>
          </a:p>
        </p:txBody>
      </p:sp>
    </p:spTree>
    <p:extLst>
      <p:ext uri="{BB962C8B-B14F-4D97-AF65-F5344CB8AC3E}">
        <p14:creationId xmlns:p14="http://schemas.microsoft.com/office/powerpoint/2010/main" val="361999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91A96C-DFF7-4F5B-810C-C450896B6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5" y="1729761"/>
            <a:ext cx="11059845" cy="4756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11C6C5-2C9F-4820-BB91-0D563FB635D8}"/>
              </a:ext>
            </a:extLst>
          </p:cNvPr>
          <p:cNvSpPr txBox="1"/>
          <p:nvPr/>
        </p:nvSpPr>
        <p:spPr>
          <a:xfrm>
            <a:off x="5824738" y="2436200"/>
            <a:ext cx="1294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Ignore case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6EDD1-C42B-4A9E-8E51-E3CEE28607F7}"/>
              </a:ext>
            </a:extLst>
          </p:cNvPr>
          <p:cNvSpPr txBox="1"/>
          <p:nvPr/>
        </p:nvSpPr>
        <p:spPr>
          <a:xfrm>
            <a:off x="4892888" y="2832149"/>
            <a:ext cx="3157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entury Gothic" panose="020B0502020202020204" pitchFamily="34" charset="0"/>
              </a:rPr>
              <a:t>Without a delimiter, sort creates ‘fields’ based upon spaces.  </a:t>
            </a:r>
          </a:p>
          <a:p>
            <a:endParaRPr lang="en-US" b="1" dirty="0">
              <a:solidFill>
                <a:srgbClr val="FF0000"/>
              </a:solidFill>
              <a:highlight>
                <a:srgbClr val="FFFF00"/>
              </a:highlight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Century Gothic" panose="020B0502020202020204" pitchFamily="34" charset="0"/>
              </a:rPr>
              <a:t>The first name is field 1 and the last name is field 2.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9F90D688-32EB-4733-9494-3372117BE457}"/>
              </a:ext>
            </a:extLst>
          </p:cNvPr>
          <p:cNvSpPr/>
          <p:nvPr/>
        </p:nvSpPr>
        <p:spPr>
          <a:xfrm>
            <a:off x="5643763" y="2033078"/>
            <a:ext cx="304800" cy="806245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88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18F3-0B4E-4CF5-9D51-AE3E69C6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Pipes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B6CEB-EA19-46E0-A0C6-947708BF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In the previous example, three different commands would have been required to perform what was accomplished with one command – more efficient</a:t>
            </a:r>
          </a:p>
          <a:p>
            <a:r>
              <a:rPr lang="en-US" dirty="0">
                <a:latin typeface="Century Gothic" panose="020B0502020202020204" pitchFamily="34" charset="0"/>
              </a:rPr>
              <a:t>This pipes is useful for counting the number of files in a directory: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highlight>
                  <a:srgbClr val="EFF0F4"/>
                </a:highlight>
                <a:latin typeface="Bahnschrift Condensed" panose="020B0502040204020203" pitchFamily="34" charset="0"/>
              </a:rPr>
              <a:t>ls </a:t>
            </a:r>
            <a:r>
              <a:rPr lang="en-US" sz="2400" b="1" dirty="0">
                <a:solidFill>
                  <a:srgbClr val="0070C0"/>
                </a:solidFill>
                <a:highlight>
                  <a:srgbClr val="EFF0F4"/>
                </a:highlight>
                <a:latin typeface="Bahnschrift Condensed" panose="020B0502040204020203" pitchFamily="34" charset="0"/>
              </a:rPr>
              <a:t>| </a:t>
            </a:r>
            <a:r>
              <a:rPr lang="en-US" b="1" dirty="0" err="1">
                <a:solidFill>
                  <a:srgbClr val="0070C0"/>
                </a:solidFill>
                <a:highlight>
                  <a:srgbClr val="EFF0F4"/>
                </a:highlight>
                <a:latin typeface="Bahnschrift Condensed" panose="020B0502040204020203" pitchFamily="34" charset="0"/>
              </a:rPr>
              <a:t>wc</a:t>
            </a:r>
            <a:r>
              <a:rPr lang="en-US" b="1" dirty="0">
                <a:solidFill>
                  <a:srgbClr val="0070C0"/>
                </a:solidFill>
                <a:highlight>
                  <a:srgbClr val="EFF0F4"/>
                </a:highlight>
                <a:latin typeface="Bahnschrift Condensed" panose="020B0502040204020203" pitchFamily="34" charset="0"/>
              </a:rPr>
              <a:t> –l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83D441-D61E-4039-863E-25168FB60EE8}"/>
              </a:ext>
            </a:extLst>
          </p:cNvPr>
          <p:cNvGrpSpPr/>
          <p:nvPr/>
        </p:nvGrpSpPr>
        <p:grpSpPr>
          <a:xfrm>
            <a:off x="1763197" y="3669508"/>
            <a:ext cx="8665606" cy="2507455"/>
            <a:chOff x="1891146" y="4010025"/>
            <a:chExt cx="8665606" cy="25074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78FEB6-07F4-45C9-AC18-744755AFF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3294"/>
            <a:stretch/>
          </p:blipFill>
          <p:spPr>
            <a:xfrm>
              <a:off x="1891146" y="4010025"/>
              <a:ext cx="8665606" cy="2507455"/>
            </a:xfrm>
            <a:prstGeom prst="rect">
              <a:avLst/>
            </a:prstGeom>
          </p:spPr>
        </p:pic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384BC4EE-4DE0-4E83-86F1-77169C21969A}"/>
                </a:ext>
              </a:extLst>
            </p:cNvPr>
            <p:cNvSpPr/>
            <p:nvPr/>
          </p:nvSpPr>
          <p:spPr>
            <a:xfrm>
              <a:off x="2120574" y="5904272"/>
              <a:ext cx="1073889" cy="442949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462B5488-3D82-4A76-A446-19F1A795873A}"/>
                </a:ext>
              </a:extLst>
            </p:cNvPr>
            <p:cNvSpPr/>
            <p:nvPr/>
          </p:nvSpPr>
          <p:spPr>
            <a:xfrm>
              <a:off x="2854000" y="4133467"/>
              <a:ext cx="3165186" cy="44294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total number of blocks on disk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163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6402-4E1D-4749-8F4C-6C3AE63D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First Use of ‘</a:t>
            </a:r>
            <a:r>
              <a:rPr lang="en-US" sz="4000" b="1" dirty="0">
                <a:latin typeface="Bahnschrift Condensed" panose="020B0502040204020203" pitchFamily="34" charset="0"/>
              </a:rPr>
              <a:t>sed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C2C64-EB30-48C7-BA1C-613803252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Use ‘sed’ (stream editor) to remove that first line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E1723-D7EC-4381-A040-5B181C83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08" y="2438531"/>
            <a:ext cx="10435792" cy="39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28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9B2E-9BA5-429D-850E-9C0C64CC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Another Simple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2179F-1C54-41AC-BC96-F8B6B6AD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To make this a reusable script, perform the following: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mkdir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scripts</a:t>
            </a:r>
            <a:r>
              <a:rPr lang="en-US" dirty="0">
                <a:latin typeface="Century Gothic" panose="020B0502020202020204" pitchFamily="34" charset="0"/>
              </a:rPr>
              <a:t>’  	// let’s create a directory to contain all of our scripts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cd scripts</a:t>
            </a:r>
            <a:r>
              <a:rPr lang="en-US" dirty="0">
                <a:latin typeface="Century Gothic" panose="020B0502020202020204" pitchFamily="34" charset="0"/>
              </a:rPr>
              <a:t>’		// move to the scripts directory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cat &gt;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filesd</a:t>
            </a:r>
            <a:r>
              <a:rPr lang="en-US" dirty="0">
                <a:latin typeface="Century Gothic" panose="020B0502020202020204" pitchFamily="34" charset="0"/>
              </a:rPr>
              <a:t>’   	// create a file (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or use the vi editor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#</a:t>
            </a:r>
            <a:r>
              <a:rPr lang="en-US" dirty="0">
                <a:latin typeface="Century Gothic" panose="020B0502020202020204" pitchFamily="34" charset="0"/>
              </a:rPr>
              <a:t> ‘			// state what the file does; this is a comment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ls |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wc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–l</a:t>
            </a:r>
            <a:r>
              <a:rPr lang="en-US" dirty="0">
                <a:latin typeface="Century Gothic" panose="020B0502020202020204" pitchFamily="34" charset="0"/>
              </a:rPr>
              <a:t>’		// enter in the commands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&lt;CTRL-D&gt; </a:t>
            </a:r>
            <a:r>
              <a:rPr lang="en-US" dirty="0">
                <a:latin typeface="Century Gothic" panose="020B0502020202020204" pitchFamily="34" charset="0"/>
              </a:rPr>
              <a:t>’		// save the data and close the file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chmod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u+x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filesd</a:t>
            </a:r>
            <a:r>
              <a:rPr lang="en-US" dirty="0">
                <a:latin typeface="Century Gothic" panose="020B0502020202020204" pitchFamily="34" charset="0"/>
              </a:rPr>
              <a:t>’	// make the file executable by ‘user’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filesd</a:t>
            </a:r>
            <a:r>
              <a:rPr lang="en-US" dirty="0">
                <a:latin typeface="Century Gothic" panose="020B0502020202020204" pitchFamily="34" charset="0"/>
              </a:rPr>
              <a:t>’			// test it out</a:t>
            </a:r>
          </a:p>
        </p:txBody>
      </p:sp>
    </p:spTree>
    <p:extLst>
      <p:ext uri="{BB962C8B-B14F-4D97-AF65-F5344CB8AC3E}">
        <p14:creationId xmlns:p14="http://schemas.microsoft.com/office/powerpoint/2010/main" val="134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67AE-FC18-46D7-84F9-B7938E8A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Chapter 6 –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***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b="1" dirty="0">
                <a:latin typeface="Century Gothic" panose="020B0502020202020204" pitchFamily="34" charset="0"/>
              </a:rPr>
              <a:t>The Shell</a:t>
            </a:r>
          </a:p>
        </p:txBody>
      </p:sp>
    </p:spTree>
    <p:extLst>
      <p:ext uri="{BB962C8B-B14F-4D97-AF65-F5344CB8AC3E}">
        <p14:creationId xmlns:p14="http://schemas.microsoft.com/office/powerpoint/2010/main" val="213297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1589-5188-47EA-9539-E6957328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ahnschrift Condensed" panose="020B0502040204020203" pitchFamily="34" charset="0"/>
              </a:rPr>
              <a:t>tee</a:t>
            </a:r>
            <a:r>
              <a:rPr lang="en-US" b="1" dirty="0"/>
              <a:t>: Creating a Tee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8CB5-3D2F-48F1-9660-5324CF30E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sz="2800" dirty="0">
                <a:latin typeface="Bahnschrift Condensed" panose="020B0502040204020203" pitchFamily="34" charset="0"/>
              </a:rPr>
              <a:t>tee</a:t>
            </a:r>
            <a:r>
              <a:rPr lang="en-US" dirty="0">
                <a:latin typeface="Century Gothic" panose="020B0502020202020204" pitchFamily="34" charset="0"/>
              </a:rPr>
              <a:t>’ is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not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 a feature of the shell (it is an external command)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sz="2800" dirty="0">
                <a:latin typeface="Bahnschrift Condensed" panose="020B0502040204020203" pitchFamily="34" charset="0"/>
              </a:rPr>
              <a:t>tee</a:t>
            </a:r>
            <a:r>
              <a:rPr lang="en-US" dirty="0">
                <a:latin typeface="Century Gothic" panose="020B0502020202020204" pitchFamily="34" charset="0"/>
              </a:rPr>
              <a:t>’ duplicates its input, saves one copy in a file, and sends the other to the standard output</a:t>
            </a: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sz="2800" dirty="0">
                <a:latin typeface="Bahnschrift Condensed" panose="020B0502040204020203" pitchFamily="34" charset="0"/>
              </a:rPr>
              <a:t>tee</a:t>
            </a:r>
            <a:r>
              <a:rPr lang="en-US" dirty="0">
                <a:latin typeface="Century Gothic" panose="020B0502020202020204" pitchFamily="34" charset="0"/>
              </a:rPr>
              <a:t>’ can be placed anywhere in a pipeline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following displays both the list of users and its count on the terminal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2FAE6-463F-4646-90BB-F37422AAA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11" y="3861394"/>
            <a:ext cx="6350662" cy="26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08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D35F-AC3E-4C90-BB3E-47E7F323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1FE23-8EEE-4DE4-9A47-42DC04586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>
                <a:latin typeface="Century Gothic" panose="020B0502020202020204" pitchFamily="34" charset="0"/>
              </a:rPr>
              <a:t>While a pipe enables a command to obtain its standard input from the standard output of another command, the shell enables one or more </a:t>
            </a:r>
            <a:r>
              <a:rPr lang="en-US" sz="22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command arguments </a:t>
            </a:r>
            <a:r>
              <a:rPr lang="en-US" sz="2200" dirty="0">
                <a:latin typeface="Century Gothic" panose="020B0502020202020204" pitchFamily="34" charset="0"/>
              </a:rPr>
              <a:t>to be obtained from the standard output of another command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You will find the </a:t>
            </a:r>
            <a:r>
              <a:rPr lang="en-US" sz="2200" b="1" dirty="0">
                <a:solidFill>
                  <a:srgbClr val="0070C0"/>
                </a:solidFill>
              </a:rPr>
              <a:t>back </a:t>
            </a:r>
            <a:r>
              <a:rPr lang="en-US" sz="22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tick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backquote</a:t>
            </a:r>
            <a:r>
              <a:rPr lang="en-US" sz="2200" b="1" dirty="0">
                <a:solidFill>
                  <a:srgbClr val="0070C0"/>
                </a:solidFill>
              </a:rPr>
              <a:t> </a:t>
            </a:r>
            <a:r>
              <a:rPr lang="en-US" sz="2200" dirty="0">
                <a:latin typeface="Century Gothic" panose="020B0502020202020204" pitchFamily="34" charset="0"/>
              </a:rPr>
              <a:t>key before number 1 on your key board</a:t>
            </a:r>
          </a:p>
          <a:p>
            <a:r>
              <a:rPr lang="en-US" sz="2200" dirty="0">
                <a:latin typeface="Century Gothic" panose="020B0502020202020204" pitchFamily="34" charset="0"/>
              </a:rPr>
              <a:t>Example:  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ECAE5A-01E9-4948-91DC-4EEA818AD955}"/>
              </a:ext>
            </a:extLst>
          </p:cNvPr>
          <p:cNvGrpSpPr/>
          <p:nvPr/>
        </p:nvGrpSpPr>
        <p:grpSpPr>
          <a:xfrm>
            <a:off x="895068" y="3800943"/>
            <a:ext cx="10648673" cy="2730063"/>
            <a:chOff x="895068" y="3299261"/>
            <a:chExt cx="10648673" cy="2730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D89A39-F0F9-47C1-8E2B-241003B82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068" y="3299261"/>
              <a:ext cx="10648673" cy="2730063"/>
            </a:xfrm>
            <a:prstGeom prst="rect">
              <a:avLst/>
            </a:prstGeom>
          </p:spPr>
        </p:pic>
        <p:sp>
          <p:nvSpPr>
            <p:cNvPr id="5" name="Arrow: Left 4">
              <a:extLst>
                <a:ext uri="{FF2B5EF4-FFF2-40B4-BE49-F238E27FC236}">
                  <a16:creationId xmlns:a16="http://schemas.microsoft.com/office/drawing/2014/main" id="{9C4FED33-6DF0-4149-AC12-A82A9ACFA54A}"/>
                </a:ext>
              </a:extLst>
            </p:cNvPr>
            <p:cNvSpPr/>
            <p:nvPr/>
          </p:nvSpPr>
          <p:spPr>
            <a:xfrm>
              <a:off x="6866243" y="3312314"/>
              <a:ext cx="2543176" cy="492156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archaic `</a:t>
              </a:r>
              <a:r>
                <a:rPr lang="en-US" i="1" dirty="0"/>
                <a:t>command</a:t>
              </a:r>
              <a:r>
                <a:rPr lang="en-US" dirty="0"/>
                <a:t>`</a:t>
              </a:r>
            </a:p>
          </p:txBody>
        </p:sp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259024EE-C550-4CAF-80D5-3EE766B153A4}"/>
                </a:ext>
              </a:extLst>
            </p:cNvPr>
            <p:cNvSpPr/>
            <p:nvPr/>
          </p:nvSpPr>
          <p:spPr>
            <a:xfrm>
              <a:off x="7047219" y="3753318"/>
              <a:ext cx="2362200" cy="49215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POSIX way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7B998686-188D-4251-830A-06592F21A82F}"/>
                </a:ext>
              </a:extLst>
            </p:cNvPr>
            <p:cNvSpPr/>
            <p:nvPr/>
          </p:nvSpPr>
          <p:spPr>
            <a:xfrm rot="5400000">
              <a:off x="7104481" y="4074952"/>
              <a:ext cx="435934" cy="817156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CAC072D2-DD83-434F-8950-48CF9447D7B4}"/>
                </a:ext>
              </a:extLst>
            </p:cNvPr>
            <p:cNvSpPr/>
            <p:nvPr/>
          </p:nvSpPr>
          <p:spPr>
            <a:xfrm rot="5400000">
              <a:off x="7210535" y="4639386"/>
              <a:ext cx="435934" cy="817156"/>
            </a:xfrm>
            <a:prstGeom prst="downArrow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40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1CB97-9074-4E07-AA67-132C546C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12BE4-AFEC-4977-8817-0A0ED7AB4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shell supports variables that are useful both in the command line and shell </a:t>
            </a:r>
            <a:r>
              <a:rPr lang="en-US" dirty="0" err="1">
                <a:latin typeface="Century Gothic" panose="020B0502020202020204" pitchFamily="34" charset="0"/>
              </a:rPr>
              <a:t>scripts.You</a:t>
            </a:r>
            <a:r>
              <a:rPr lang="en-US" dirty="0">
                <a:latin typeface="Century Gothic" panose="020B0502020202020204" pitchFamily="34" charset="0"/>
              </a:rPr>
              <a:t> have already encountered some of them like HOME, PWD and SHELL.</a:t>
            </a:r>
          </a:p>
          <a:p>
            <a:r>
              <a:rPr lang="en-US" dirty="0">
                <a:latin typeface="Century Gothic" panose="020B0502020202020204" pitchFamily="34" charset="0"/>
              </a:rPr>
              <a:t>To assign a value to a variable make sure there is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 spaces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before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after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= </a:t>
            </a:r>
            <a:r>
              <a:rPr lang="en-US" dirty="0">
                <a:latin typeface="Century Gothic" panose="020B0502020202020204" pitchFamily="34" charset="0"/>
              </a:rPr>
              <a:t>(equal sign)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Example:</a:t>
            </a:r>
          </a:p>
          <a:p>
            <a:pPr marL="380985" lvl="1" indent="0">
              <a:buNone/>
            </a:pPr>
            <a:r>
              <a:rPr lang="en-US" dirty="0">
                <a:latin typeface="Century Gothic" panose="020B0502020202020204" pitchFamily="34" charset="0"/>
              </a:rPr>
              <a:t>   name=“John Doe”</a:t>
            </a:r>
          </a:p>
          <a:p>
            <a:pPr marL="380985" lvl="1" indent="0">
              <a:buNone/>
            </a:pPr>
            <a:r>
              <a:rPr lang="en-US" dirty="0">
                <a:latin typeface="Century Gothic" panose="020B0502020202020204" pitchFamily="34" charset="0"/>
              </a:rPr>
              <a:t>   age=33</a:t>
            </a:r>
          </a:p>
          <a:p>
            <a:pPr marL="457200" lvl="1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08DEC-C7BC-4977-B068-3FA804749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71"/>
          <a:stretch/>
        </p:blipFill>
        <p:spPr>
          <a:xfrm>
            <a:off x="3957508" y="3722689"/>
            <a:ext cx="7684640" cy="24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20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0F35-2A6F-48E2-B5D0-B014C21A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Shell Variables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2F94-1349-4AAC-8678-D022BC569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449"/>
            <a:ext cx="111252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One shell variable’s contents can be assigned to another shell variable: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ECF20-33A1-4390-9770-C3C55C09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5" y="2190905"/>
            <a:ext cx="9551210" cy="398605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F4A2BA3-0EB1-4FF3-A755-5436307E87D0}"/>
              </a:ext>
            </a:extLst>
          </p:cNvPr>
          <p:cNvSpPr/>
          <p:nvPr/>
        </p:nvSpPr>
        <p:spPr>
          <a:xfrm>
            <a:off x="5495925" y="4114800"/>
            <a:ext cx="40005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F7299-E2F5-4803-89F0-638A588EF91D}"/>
              </a:ext>
            </a:extLst>
          </p:cNvPr>
          <p:cNvSpPr txBox="1"/>
          <p:nvPr/>
        </p:nvSpPr>
        <p:spPr>
          <a:xfrm>
            <a:off x="5800725" y="4040743"/>
            <a:ext cx="24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Don’t forger your $ here</a:t>
            </a:r>
          </a:p>
        </p:txBody>
      </p:sp>
    </p:spTree>
    <p:extLst>
      <p:ext uri="{BB962C8B-B14F-4D97-AF65-F5344CB8AC3E}">
        <p14:creationId xmlns:p14="http://schemas.microsoft.com/office/powerpoint/2010/main" val="3879560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F421-C82B-4141-947F-C9CA884A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 (concatenation)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9C412-5C77-4F5E-B0A4-F67995AD4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Variable concatenation is simple; no special operators or symbols are needed. Simply place the variables side by side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111BE-A346-44FA-A91C-2003A8BC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15" y="2700447"/>
            <a:ext cx="9202961" cy="26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5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CFC7-5107-4345-8105-D210722B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11044-A3CD-42A4-BCBA-D8A0C9810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939" y="1476375"/>
            <a:ext cx="11394408" cy="5132492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Variable names begin with a letter but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can contain numerals and the ‘_’ (underscore) </a:t>
            </a:r>
            <a:r>
              <a:rPr lang="en-US" dirty="0">
                <a:latin typeface="Century Gothic" panose="020B0502020202020204" pitchFamily="34" charset="0"/>
              </a:rPr>
              <a:t>character</a:t>
            </a:r>
          </a:p>
          <a:p>
            <a:r>
              <a:rPr lang="en-US" dirty="0">
                <a:latin typeface="Century Gothic" panose="020B0502020202020204" pitchFamily="34" charset="0"/>
              </a:rPr>
              <a:t>Unlike programming languages, shell variables are not typed, e.g. in C++, an integer variable is declared as ‘</a:t>
            </a:r>
            <a:r>
              <a:rPr lang="en-US" dirty="0" err="1">
                <a:latin typeface="Century Gothic" panose="020B0502020202020204" pitchFamily="34" charset="0"/>
              </a:rPr>
              <a:t>int</a:t>
            </a:r>
            <a:r>
              <a:rPr lang="en-US" dirty="0">
                <a:latin typeface="Century Gothic" panose="020B0502020202020204" pitchFamily="34" charset="0"/>
              </a:rPr>
              <a:t> counter’ 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 shell variable can hold any type</a:t>
            </a:r>
          </a:p>
          <a:p>
            <a:r>
              <a:rPr lang="en-US" b="1" u="sng" dirty="0">
                <a:solidFill>
                  <a:srgbClr val="0070C0"/>
                </a:solidFill>
                <a:latin typeface="Century Gothic" panose="020B0502020202020204" pitchFamily="34" charset="0"/>
              </a:rPr>
              <a:t>All shell variables are stored as strings </a:t>
            </a:r>
            <a:r>
              <a:rPr lang="en-US" dirty="0">
                <a:latin typeface="Century Gothic" panose="020B0502020202020204" pitchFamily="34" charset="0"/>
              </a:rPr>
              <a:t>so you can’t do arithmetic operations on them</a:t>
            </a:r>
          </a:p>
          <a:p>
            <a:r>
              <a:rPr lang="en-US" dirty="0">
                <a:latin typeface="Century Gothic" panose="020B0502020202020204" pitchFamily="34" charset="0"/>
              </a:rPr>
              <a:t>You can declare shell variables at any time</a:t>
            </a:r>
          </a:p>
          <a:p>
            <a:r>
              <a:rPr lang="en-US" dirty="0">
                <a:latin typeface="Century Gothic" panose="020B0502020202020204" pitchFamily="34" charset="0"/>
              </a:rPr>
              <a:t>You can </a:t>
            </a:r>
            <a:r>
              <a:rPr lang="en-US" u="sng" dirty="0">
                <a:latin typeface="Century Gothic" panose="020B0502020202020204" pitchFamily="34" charset="0"/>
              </a:rPr>
              <a:t>delete shell variables by using the ‘unset’ command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Key:  you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do NOT use the $</a:t>
            </a:r>
            <a:r>
              <a:rPr lang="en-US" dirty="0">
                <a:latin typeface="Century Gothic" panose="020B0502020202020204" pitchFamily="34" charset="0"/>
              </a:rPr>
              <a:t> :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unset age</a:t>
            </a:r>
            <a:r>
              <a:rPr lang="en-US" dirty="0">
                <a:latin typeface="Century Gothic" panose="020B0502020202020204" pitchFamily="34" charset="0"/>
              </a:rPr>
              <a:t>’ 	// remove variable age</a:t>
            </a:r>
          </a:p>
        </p:txBody>
      </p:sp>
    </p:spTree>
    <p:extLst>
      <p:ext uri="{BB962C8B-B14F-4D97-AF65-F5344CB8AC3E}">
        <p14:creationId xmlns:p14="http://schemas.microsoft.com/office/powerpoint/2010/main" val="2429603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BA5C-0E3A-49DD-94E2-DDCE18F5E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Variables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9A45-FB7C-4792-9599-DF993AC9D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Use the ‘</a:t>
            </a:r>
            <a:r>
              <a:rPr lang="en-US" dirty="0">
                <a:latin typeface="Bahnschrift Condensed" panose="020B0502040204020203" pitchFamily="34" charset="0"/>
              </a:rPr>
              <a:t>env</a:t>
            </a:r>
            <a:r>
              <a:rPr lang="en-US" dirty="0">
                <a:latin typeface="Century Gothic" panose="020B0502020202020204" pitchFamily="34" charset="0"/>
              </a:rPr>
              <a:t>’ command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alone </a:t>
            </a:r>
            <a:r>
              <a:rPr lang="en-US" dirty="0">
                <a:latin typeface="Century Gothic" panose="020B0502020202020204" pitchFamily="34" charset="0"/>
              </a:rPr>
              <a:t>to view all environment variables: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4B42B-FBF1-4BB0-AFEC-997F24C23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07" r="18687" b="4348"/>
          <a:stretch/>
        </p:blipFill>
        <p:spPr>
          <a:xfrm>
            <a:off x="600762" y="1952625"/>
            <a:ext cx="10753038" cy="45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31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76F2A-6AEA-4943-848B-64537B62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617DEA-EE49-4413-AF0C-86CEFB427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599029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shell offers the facility of storing a group of commands in a file and then executing the file. All such files are called </a:t>
            </a:r>
            <a:r>
              <a:rPr lang="en-US" b="1" dirty="0">
                <a:latin typeface="Century Gothic" panose="020B0502020202020204" pitchFamily="34" charset="0"/>
              </a:rPr>
              <a:t>shell scripts</a:t>
            </a:r>
            <a:r>
              <a:rPr lang="en-US" dirty="0">
                <a:latin typeface="Century Gothic" panose="020B0502020202020204" pitchFamily="34" charset="0"/>
              </a:rPr>
              <a:t>. You’ll also find people referring to them as shell programs and shell procedures.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72F658-0C58-44FC-BEB9-9A1E7824D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11" y="2695688"/>
            <a:ext cx="8371428" cy="1809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06AE68-3A07-4D7E-985B-82D3101C6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2"/>
          <a:stretch/>
        </p:blipFill>
        <p:spPr>
          <a:xfrm>
            <a:off x="1729310" y="4583367"/>
            <a:ext cx="8371429" cy="1909508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4524CEE5-CE75-401C-BE47-2AA2C97F4077}"/>
              </a:ext>
            </a:extLst>
          </p:cNvPr>
          <p:cNvSpPr/>
          <p:nvPr/>
        </p:nvSpPr>
        <p:spPr>
          <a:xfrm>
            <a:off x="5467349" y="5519920"/>
            <a:ext cx="2505075" cy="545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Execute using </a:t>
            </a:r>
            <a:r>
              <a:rPr lang="en-US" b="1" dirty="0">
                <a:latin typeface="Century Gothic" panose="020B0502020202020204" pitchFamily="34" charset="0"/>
              </a:rPr>
              <a:t>bash</a:t>
            </a:r>
          </a:p>
        </p:txBody>
      </p:sp>
    </p:spTree>
    <p:extLst>
      <p:ext uri="{BB962C8B-B14F-4D97-AF65-F5344CB8AC3E}">
        <p14:creationId xmlns:p14="http://schemas.microsoft.com/office/powerpoint/2010/main" val="2731679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56FFF-6CC2-4ECA-A8AE-9EB33D12F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5638800"/>
          </a:xfrm>
        </p:spPr>
        <p:txBody>
          <a:bodyPr/>
          <a:lstStyle/>
          <a:p>
            <a:r>
              <a:rPr lang="en-US" sz="2000" b="1" i="1" dirty="0">
                <a:latin typeface="Century Gothic" panose="020B0502020202020204" pitchFamily="34" charset="0"/>
              </a:rPr>
              <a:t>Parsing</a:t>
            </a:r>
            <a:r>
              <a:rPr lang="en-US" sz="2000" i="1" dirty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The shell first breaks up the command line into words using spaces and tabs as delimiters, unless quoted. All consecutive occurrences of a space or tab are replaced here with a single space.</a:t>
            </a:r>
          </a:p>
          <a:p>
            <a:r>
              <a:rPr lang="en-US" sz="2000" b="1" i="1" dirty="0">
                <a:latin typeface="Century Gothic" panose="020B0502020202020204" pitchFamily="34" charset="0"/>
              </a:rPr>
              <a:t>Variable evaluation </a:t>
            </a:r>
            <a:r>
              <a:rPr lang="en-US" sz="2000" dirty="0">
                <a:latin typeface="Century Gothic" panose="020B0502020202020204" pitchFamily="34" charset="0"/>
              </a:rPr>
              <a:t>All words preceded by a $ are evaluated as variables, unless quoted or escaped.</a:t>
            </a:r>
          </a:p>
          <a:p>
            <a:r>
              <a:rPr lang="en-US" sz="2000" b="1" i="1" dirty="0">
                <a:latin typeface="Century Gothic" panose="020B0502020202020204" pitchFamily="34" charset="0"/>
              </a:rPr>
              <a:t>Command substitution </a:t>
            </a:r>
            <a:r>
              <a:rPr lang="en-US" sz="2000" dirty="0">
                <a:latin typeface="Century Gothic" panose="020B0502020202020204" pitchFamily="34" charset="0"/>
              </a:rPr>
              <a:t>Any command surrounded by backquotes is executed by the shell, which then replaces the standard output of the command in the command line.</a:t>
            </a:r>
          </a:p>
          <a:p>
            <a:r>
              <a:rPr lang="en-US" sz="2000" b="1" i="1" dirty="0">
                <a:latin typeface="Century Gothic" panose="020B0502020202020204" pitchFamily="34" charset="0"/>
              </a:rPr>
              <a:t>Redirection</a:t>
            </a:r>
            <a:r>
              <a:rPr lang="en-US" sz="2000" i="1" dirty="0"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The shell then looks for the characters &gt;, &lt;, and &gt;&gt; to open the files they point to.</a:t>
            </a:r>
          </a:p>
          <a:p>
            <a:r>
              <a:rPr lang="en-US" sz="2000" b="1" i="1" dirty="0">
                <a:latin typeface="Century Gothic" panose="020B0502020202020204" pitchFamily="34" charset="0"/>
              </a:rPr>
              <a:t>Wild-card interpretation </a:t>
            </a:r>
            <a:r>
              <a:rPr lang="en-US" sz="2000" dirty="0">
                <a:latin typeface="Century Gothic" panose="020B0502020202020204" pitchFamily="34" charset="0"/>
              </a:rPr>
              <a:t>The shell finally scans the command line for wild cards (the characters *, ?, [ and ]). Any word containing a wild card is replaced with a sorted list of filenames that match the pattern. The list of these filenames then forms the arguments to the command.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PATH </a:t>
            </a:r>
            <a:r>
              <a:rPr lang="en-US" sz="2000" b="1" i="1" dirty="0">
                <a:latin typeface="Century Gothic" panose="020B0502020202020204" pitchFamily="34" charset="0"/>
              </a:rPr>
              <a:t>evaluation </a:t>
            </a:r>
            <a:r>
              <a:rPr lang="en-US" sz="2000" dirty="0">
                <a:latin typeface="Century Gothic" panose="020B0502020202020204" pitchFamily="34" charset="0"/>
              </a:rPr>
              <a:t>The shell finally looks for the PATH variable to determine the sequence of directories it has to search in order to hunt for the command.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FB26ED4-AD27-4FAF-AF3E-E6555E97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/>
          <a:p>
            <a:r>
              <a:rPr lang="en-US" b="1" dirty="0"/>
              <a:t>       Command Line Treatment of the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523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97267-DE2D-476C-8FDC-0F43D144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2755754"/>
            <a:ext cx="7076242" cy="3811062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84BFA3E0-AFFA-4CCF-8A7B-23A909D3D5FD}"/>
              </a:ext>
            </a:extLst>
          </p:cNvPr>
          <p:cNvSpPr/>
          <p:nvPr/>
        </p:nvSpPr>
        <p:spPr>
          <a:xfrm>
            <a:off x="8702635" y="5425425"/>
            <a:ext cx="3098007" cy="110523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xargs</a:t>
            </a:r>
            <a:r>
              <a:rPr lang="en-US" dirty="0"/>
              <a:t> will give 20 files to </a:t>
            </a:r>
            <a:br>
              <a:rPr lang="en-US" dirty="0"/>
            </a:br>
            <a:r>
              <a:rPr lang="en-US" dirty="0"/>
              <a:t>rm at a time to solve this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A6120-A68B-4F41-ADED-3AB153E56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entury Gothic" panose="020B0502020202020204" pitchFamily="34" charset="0"/>
              </a:rPr>
              <a:t>xargs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7A86-4F69-4F42-AB91-6C3950E68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times the filenames used by commands can be determined only at runtime. UNIX provides a real dark horse—the </a:t>
            </a:r>
            <a:r>
              <a:rPr lang="en-US" b="1" dirty="0" err="1"/>
              <a:t>xargs</a:t>
            </a:r>
            <a:r>
              <a:rPr lang="en-US" b="1" dirty="0"/>
              <a:t> </a:t>
            </a:r>
            <a:r>
              <a:rPr lang="en-US" dirty="0"/>
              <a:t>command—that can run any command </a:t>
            </a:r>
            <a:r>
              <a:rPr lang="en-US" i="1" dirty="0"/>
              <a:t>but obtains the file list from standard input</a:t>
            </a:r>
            <a:r>
              <a:rPr lang="en-US" dirty="0"/>
              <a:t>. This feature is often used to handle the problem created by </a:t>
            </a:r>
            <a:r>
              <a:rPr lang="en-US" b="1" dirty="0"/>
              <a:t>find</a:t>
            </a:r>
            <a:r>
              <a:rPr lang="en-US" dirty="0"/>
              <a:t>’s -exec operator.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FE0693D6-2E12-4DAE-BFFD-85B69BB22E8B}"/>
              </a:ext>
            </a:extLst>
          </p:cNvPr>
          <p:cNvSpPr/>
          <p:nvPr/>
        </p:nvSpPr>
        <p:spPr>
          <a:xfrm>
            <a:off x="6934200" y="2714624"/>
            <a:ext cx="2105025" cy="42862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1000 files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F0F75DF0-0643-457E-87EB-B584322FC1A1}"/>
              </a:ext>
            </a:extLst>
          </p:cNvPr>
          <p:cNvSpPr/>
          <p:nvPr/>
        </p:nvSpPr>
        <p:spPr>
          <a:xfrm>
            <a:off x="7766804" y="4831677"/>
            <a:ext cx="4090988" cy="11052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simple rm command will not delete all 1000 files at once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D734BD9F-0845-4B61-8823-D7121EBCA30B}"/>
              </a:ext>
            </a:extLst>
          </p:cNvPr>
          <p:cNvSpPr/>
          <p:nvPr/>
        </p:nvSpPr>
        <p:spPr>
          <a:xfrm>
            <a:off x="6800850" y="4829174"/>
            <a:ext cx="2105025" cy="42862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1000 files</a:t>
            </a:r>
          </a:p>
        </p:txBody>
      </p:sp>
    </p:spTree>
    <p:extLst>
      <p:ext uri="{BB962C8B-B14F-4D97-AF65-F5344CB8AC3E}">
        <p14:creationId xmlns:p14="http://schemas.microsoft.com/office/powerpoint/2010/main" val="275245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9FB5-ABA6-4198-AA1F-5D7B9FCC5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Shell as Command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6B85-6D66-4C7E-A9EA-29EF6FC47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855" y="145826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When you log on to a UNIX machine, you first see a prompt. This command is special; it starts functioning the moment you log in and withers away when you log out. This command is the shell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’</a:t>
            </a:r>
            <a:r>
              <a:rPr lang="en-US" dirty="0">
                <a:latin typeface="Century Gothic" panose="020B0502020202020204" pitchFamily="34" charset="0"/>
              </a:rPr>
              <a:t> (display running processes) – this is the non-GUI server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85AA7-3F3C-4842-AFA8-541FA2B2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24" y="2944786"/>
            <a:ext cx="9331494" cy="359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0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829E-56F4-418B-9A32-D446E587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Command Processor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DCA5-9A68-4EC5-A0A9-D84BBDA57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68" y="1476374"/>
            <a:ext cx="11383458" cy="5225575"/>
          </a:xfrm>
        </p:spPr>
        <p:txBody>
          <a:bodyPr>
            <a:normAutofit/>
          </a:bodyPr>
          <a:lstStyle/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When you key in a command, it goes as input to the shell</a:t>
            </a:r>
          </a:p>
          <a:p>
            <a:r>
              <a:rPr lang="en-US" dirty="0">
                <a:latin typeface="Century Gothic" panose="020B0502020202020204" pitchFamily="34" charset="0"/>
              </a:rPr>
              <a:t>Shell first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scans</a:t>
            </a:r>
            <a:r>
              <a:rPr lang="en-US" dirty="0">
                <a:latin typeface="Century Gothic" panose="020B0502020202020204" pitchFamily="34" charset="0"/>
              </a:rPr>
              <a:t> the command line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for metacharacters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Metacharacters are special characters that have special meaning to the shell such as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echo $SHELL</a:t>
            </a:r>
            <a:r>
              <a:rPr lang="en-US" dirty="0">
                <a:latin typeface="Century Gothic" panose="020B0502020202020204" pitchFamily="34" charset="0"/>
              </a:rPr>
              <a:t>’ – the ‘$’ is a metacharacter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FCD50-26FE-49A7-A53A-50B87B93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60" y="3620001"/>
            <a:ext cx="7705547" cy="18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EAF67-C921-4F73-B9C6-727FB56F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Shell Metacharacters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D25710-3A6C-4918-B182-3C8CAC98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958850"/>
            <a:ext cx="86010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6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31E5-39B1-497A-B17C-4F56FB3B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Shell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73C83-BB9A-4DF9-802C-8B289CD92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Shell activities: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Issue prompt and wait for you to enter a command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After command entered, shell scans for metacharacters and expands abbreviations to re-recreate a simplified command line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Passes</a:t>
            </a:r>
            <a:r>
              <a:rPr lang="en-US" dirty="0">
                <a:latin typeface="Century Gothic" panose="020B0502020202020204" pitchFamily="34" charset="0"/>
              </a:rPr>
              <a:t> the command line on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to</a:t>
            </a:r>
            <a:r>
              <a:rPr lang="en-US" dirty="0">
                <a:latin typeface="Century Gothic" panose="020B0502020202020204" pitchFamily="34" charset="0"/>
              </a:rPr>
              <a:t> 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kernel for execution</a:t>
            </a:r>
          </a:p>
          <a:p>
            <a:pPr lvl="1"/>
            <a:r>
              <a:rPr lang="en-US" u="sng" dirty="0">
                <a:latin typeface="Century Gothic" panose="020B0502020202020204" pitchFamily="34" charset="0"/>
              </a:rPr>
              <a:t>Waits for the command to complete</a:t>
            </a:r>
            <a:r>
              <a:rPr lang="en-US" dirty="0">
                <a:latin typeface="Century Gothic" panose="020B0502020202020204" pitchFamily="34" charset="0"/>
              </a:rPr>
              <a:t> and normally can’t do any work while the command is running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After command execution is complete, the prompt reappears and the shell returns to waiting role</a:t>
            </a:r>
          </a:p>
        </p:txBody>
      </p:sp>
    </p:spTree>
    <p:extLst>
      <p:ext uri="{BB962C8B-B14F-4D97-AF65-F5344CB8AC3E}">
        <p14:creationId xmlns:p14="http://schemas.microsoft.com/office/powerpoint/2010/main" val="4877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B3C0-494C-4811-901D-F24D4C5B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Pattern Matching—The Wild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0DE0-084B-4583-B422-3CB53DE4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metacharacters used to match filenames belong to a category called </a:t>
            </a:r>
            <a:r>
              <a:rPr lang="en-US" b="1" dirty="0">
                <a:latin typeface="Century Gothic" panose="020B0502020202020204" pitchFamily="34" charset="0"/>
              </a:rPr>
              <a:t>wild cards </a:t>
            </a:r>
            <a:r>
              <a:rPr lang="en-US" dirty="0">
                <a:latin typeface="Century Gothic" panose="020B0502020202020204" pitchFamily="34" charset="0"/>
              </a:rPr>
              <a:t>(something like the joker that can match any card).</a:t>
            </a:r>
          </a:p>
          <a:p>
            <a:r>
              <a:rPr lang="en-US" b="1" dirty="0">
                <a:latin typeface="Century Gothic" panose="020B0502020202020204" pitchFamily="34" charset="0"/>
              </a:rPr>
              <a:t>The * </a:t>
            </a:r>
            <a:r>
              <a:rPr lang="en-US" dirty="0">
                <a:latin typeface="Century Gothic" panose="020B0502020202020204" pitchFamily="34" charset="0"/>
              </a:rPr>
              <a:t>Now let’s get into the specifics. The * (a metacharacter) that matches any number of characters including none.</a:t>
            </a:r>
          </a:p>
          <a:p>
            <a:r>
              <a:rPr lang="en-US" b="1" dirty="0">
                <a:latin typeface="Century Gothic" panose="020B0502020202020204" pitchFamily="34" charset="0"/>
              </a:rPr>
              <a:t>The ? </a:t>
            </a:r>
            <a:r>
              <a:rPr lang="en-US" dirty="0">
                <a:latin typeface="Century Gothic" panose="020B0502020202020204" pitchFamily="34" charset="0"/>
              </a:rPr>
              <a:t>matches a single character.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B2382-6D24-4DE8-8FED-FF208D1E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28" y="4288396"/>
            <a:ext cx="9304762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7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66D617-6F7D-4BDB-A800-9BD63C0A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20" y="2907076"/>
            <a:ext cx="11034242" cy="3585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82930C-698A-4134-8322-32C3C9C4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Character Class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7282B035-DC22-4650-8480-F1EEA00D7936}"/>
              </a:ext>
            </a:extLst>
          </p:cNvPr>
          <p:cNvSpPr/>
          <p:nvPr/>
        </p:nvSpPr>
        <p:spPr>
          <a:xfrm>
            <a:off x="5434707" y="4388999"/>
            <a:ext cx="1130710" cy="41295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5DC889-D5BC-48B4-9216-D06A29D68224}"/>
              </a:ext>
            </a:extLst>
          </p:cNvPr>
          <p:cNvSpPr/>
          <p:nvPr/>
        </p:nvSpPr>
        <p:spPr>
          <a:xfrm>
            <a:off x="1382204" y="1574593"/>
            <a:ext cx="95181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 character class comprises a set of characters enclosed by the rectangular brackets [ and ], but it matches a </a:t>
            </a:r>
            <a:r>
              <a:rPr lang="en-US" sz="2400" i="1" dirty="0">
                <a:latin typeface="Century Gothic" panose="020B0502020202020204" pitchFamily="34" charset="0"/>
              </a:rPr>
              <a:t>single </a:t>
            </a:r>
            <a:r>
              <a:rPr lang="en-US" sz="2400" dirty="0">
                <a:latin typeface="Century Gothic" panose="020B0502020202020204" pitchFamily="34" charset="0"/>
              </a:rPr>
              <a:t>character in the class.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24A549A-5C54-4B4A-9721-4E80556C3BD8}"/>
              </a:ext>
            </a:extLst>
          </p:cNvPr>
          <p:cNvSpPr/>
          <p:nvPr/>
        </p:nvSpPr>
        <p:spPr>
          <a:xfrm>
            <a:off x="5434707" y="4841783"/>
            <a:ext cx="1130710" cy="41295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50386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24540</TotalTime>
  <Words>2175</Words>
  <Application>Microsoft Office PowerPoint</Application>
  <PresentationFormat>Widescreen</PresentationFormat>
  <Paragraphs>259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Bahnschrift</vt:lpstr>
      <vt:lpstr>Bahnschrift Condensed</vt:lpstr>
      <vt:lpstr>Calibri</vt:lpstr>
      <vt:lpstr>Calibri Light</vt:lpstr>
      <vt:lpstr>Century Gothic</vt:lpstr>
      <vt:lpstr>tinyPPT.com</vt:lpstr>
      <vt:lpstr>PowerPoint Presentation</vt:lpstr>
      <vt:lpstr>PowerPoint Presentation</vt:lpstr>
      <vt:lpstr>Chapter 6 – *** The Shell</vt:lpstr>
      <vt:lpstr>    Shell as Command Processor</vt:lpstr>
      <vt:lpstr>Command Processor (continued)</vt:lpstr>
      <vt:lpstr>Shell Metacharacters</vt:lpstr>
      <vt:lpstr>Shell Activities</vt:lpstr>
      <vt:lpstr>Pattern Matching—The Wild Cards</vt:lpstr>
      <vt:lpstr>Character Class</vt:lpstr>
      <vt:lpstr>Matching the Dot (.)</vt:lpstr>
      <vt:lpstr>Escaping ‘\’ Special Chars and Quoting</vt:lpstr>
      <vt:lpstr>Quoting</vt:lpstr>
      <vt:lpstr>      ‘wc’ Command (Word Count)</vt:lpstr>
      <vt:lpstr> ‘wc’ Command (options)</vt:lpstr>
      <vt:lpstr>More Redirection</vt:lpstr>
      <vt:lpstr>The Three Destinations of Standard Output</vt:lpstr>
      <vt:lpstr>Standard Files</vt:lpstr>
      <vt:lpstr>Filters Using Standard In and Out</vt:lpstr>
      <vt:lpstr>Command Grouping</vt:lpstr>
      <vt:lpstr>PowerPoint Presentation</vt:lpstr>
      <vt:lpstr>Command Grouping Example { }</vt:lpstr>
      <vt:lpstr>/dev/null and /dev/tty</vt:lpstr>
      <vt:lpstr>/dev/null and /dev/tty</vt:lpstr>
      <vt:lpstr>Pipes</vt:lpstr>
      <vt:lpstr>Pipes Example</vt:lpstr>
      <vt:lpstr>PowerPoint Presentation</vt:lpstr>
      <vt:lpstr>Pipes (continued)</vt:lpstr>
      <vt:lpstr>First Use of ‘sed’</vt:lpstr>
      <vt:lpstr>Another Simple Script</vt:lpstr>
      <vt:lpstr>tee: Creating a Tee</vt:lpstr>
      <vt:lpstr>Command Substitution</vt:lpstr>
      <vt:lpstr>Shell Variables</vt:lpstr>
      <vt:lpstr>Shell Variables (continued)</vt:lpstr>
      <vt:lpstr>Shell Variables (concatenation)</vt:lpstr>
      <vt:lpstr>Shell Variables (continued)</vt:lpstr>
      <vt:lpstr>Shell Variables (continued)</vt:lpstr>
      <vt:lpstr>Shell Scripts</vt:lpstr>
      <vt:lpstr>       Command Line Treatment of the Shell</vt:lpstr>
      <vt:lpstr>xargs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318</cp:revision>
  <dcterms:created xsi:type="dcterms:W3CDTF">2018-07-15T12:08:32Z</dcterms:created>
  <dcterms:modified xsi:type="dcterms:W3CDTF">2019-03-28T02:18:47Z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